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1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2514" autoAdjust="0"/>
  </p:normalViewPr>
  <p:slideViewPr>
    <p:cSldViewPr snapToGrid="0">
      <p:cViewPr varScale="1">
        <p:scale>
          <a:sx n="74" d="100"/>
          <a:sy n="74" d="100"/>
        </p:scale>
        <p:origin x="77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3300FA-DCFA-46E1-9A56-8119F3385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46252-2598-4443-8C68-C6B658AD3B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9B4D-FD44-4E00-8AE8-ED8F20F07C27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37793-7489-42B8-89AF-0A4E15B2AE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6ED75-91F1-4AF3-AD7D-CB474A036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8C266-D67B-4875-BA77-CDFFD320A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7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8DE73-1245-40ED-9983-899644B2C164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A4EA-3045-4CFB-A352-BDDA0AA85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7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Transistors are without a doubt one of the most important inventions of the modern world. We will cover them in more detailed in the next session. </a:t>
            </a:r>
          </a:p>
          <a:p>
            <a:r>
              <a:rPr lang="en-US" dirty="0"/>
              <a:t>The latest iPhone contained over 8 billion transistors.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579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more reading see: https://web.stanford.edu/class/cs101/bits-bytes.html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44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https://www.arduino.cc/reference/en/language/variables/data-types/byte/</a:t>
            </a:r>
          </a:p>
          <a:p>
            <a:r>
              <a:rPr lang="en-GB" dirty="0"/>
              <a:t>https://www.arduino.cc/reference/en/language/variables/data-types/char/</a:t>
            </a:r>
          </a:p>
          <a:p>
            <a:r>
              <a:rPr lang="en-GB" dirty="0"/>
              <a:t>https://www.arduino.cc/reference/en/language/variables/data-types/int/</a:t>
            </a:r>
          </a:p>
          <a:p>
            <a:r>
              <a:rPr lang="en-GB" dirty="0"/>
              <a:t>https://www.arduino.cc/reference/en/language/variables/data-types/float/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37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ASCII</a:t>
            </a: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American Standard Code for Information Interchange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25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88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C7A4B-C2F3-4FA6-A631-5228FF3D1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D723-3619-4038-AD6B-8DC0F917F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737D-ED42-4E30-9F65-4F163E30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DB3D1-450B-44C0-9D27-B2881D9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Eduino 2021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A4FE7-3E9B-4611-8A6E-3285B7B1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Session 4</a:t>
            </a:r>
          </a:p>
        </p:txBody>
      </p:sp>
    </p:spTree>
    <p:extLst>
      <p:ext uri="{BB962C8B-B14F-4D97-AF65-F5344CB8AC3E}">
        <p14:creationId xmlns:p14="http://schemas.microsoft.com/office/powerpoint/2010/main" val="241218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DA97-D672-489B-AF9F-473B9935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98CC0-EF6D-42B0-BFD4-EEEDCF74F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0A19D-E1C7-4A9A-B21C-8633EA294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38E4-5FC5-4B61-BAAC-CE1FC4CA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74CF4-9AFC-41BE-9391-20887A47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4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AC1739-B9AD-43EA-905A-56049875C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454E-6931-4CEB-87CA-17575DF87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172EC-ABB5-4F4F-8655-E370B6A7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4BC4-D600-4F76-93B8-780A8F13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44A5D-FF34-4F55-AD45-95FB6335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5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70E8-3E1B-43FE-A6AC-AE841084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5B3A-A58A-4405-967B-62AB4C8D1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90E64-0A8A-49FC-BFA9-B73493BF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2009F-96FD-4CCA-A8BD-6C6D1F92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5F16-D3A5-47B6-AB21-C673194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8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845A-B92A-4383-A26F-374AD3A6D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FBF12-A449-4368-BE74-E4717B8CE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A9B1-33F3-4CDB-899D-84144987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BC85B-9D00-49F0-B4A0-D2E68C53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2ED5-C671-4305-8CB2-EDDCAA160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1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71-E8B9-429E-9082-FAA82316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7A5-FB9F-4945-8369-7382FB5EA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BDA4-C4EE-46F5-80CC-66139DC8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C3B0B-6E2C-4C4A-A794-D6F26FB8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FAD17-60DC-40FB-BD3E-98CE4191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1208B-C735-4B4E-8574-0BE2AE1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2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FE11-2CAA-43EC-B0AC-363D7934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89367-DBDD-4788-9D9D-7D87E43E0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94F7C-830E-40DD-9D6F-3A127C970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EE12D-B223-46B1-B202-E40D7B243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2B57D-BB4F-4D74-852D-225F6D5F2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C1821-5D9D-4634-811A-A570CDE9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CED76-0E51-49AA-92AF-5AE75ECF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835A56-9225-4820-8B92-84E4AD24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3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9245-54AD-4394-BB27-383038CA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F3FD0-83FF-4DA6-9D31-B869C87F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B37CA-78FA-4EA6-975C-BBC07B50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0ED8B-2E16-4F9B-A4AC-2A664D1B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6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1D48A7-1336-4B67-B843-24373CE92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F599AB-8F1B-40F6-BE69-C893CDAF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5DD4B-5F6D-4B6E-A95B-62180913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9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F768-064A-4F52-A75D-E3CFE5A5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37E13-7B17-4984-9B9A-BEE5E484E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A1D3E-728B-456D-90C3-55DD41670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94AF9-4F64-4556-A807-7F56127B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AB8C-22BF-49F3-B8FB-EF210CC1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832DA-3B2B-4C60-8C53-DD7C4E91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1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D1A5-5C33-421F-813C-E0999159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C5AC0-6F75-448F-8AAA-2BCE55145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C0D0A-4C63-4A79-A680-CC6B7A8E2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D516C-B95A-420E-A979-524D155C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6EBAA-FAFA-4D07-B7DA-B8F0637D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35B7A-8B8D-4C7D-ACA9-6C541902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31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992E1-0CC4-4F11-B27C-4A4E6712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4AEF-8A93-41BE-9217-DE32866F2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F6B25-9958-40B9-B786-FFD1063EE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FC2D-F8AD-4B41-8DFB-D54D895F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C7793-23B9-47A1-A69B-3F2751F4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282A-BE6C-43BC-A7A4-3E525E3FC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Variables and data types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7CD78F-9DF5-4B48-BDCC-C91D2CA6A4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B519D-5125-4226-BA83-17FFE2BB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Eduino 2021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26412-F009-4E1D-89A0-11E94494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F17002A-DA85-4461-B4BD-61A96CF2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86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2637-8CD7-4AF6-A10A-E309105C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54DC-96A6-4AAB-AEB7-414314942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what variables are and why we use them in code.</a:t>
            </a:r>
          </a:p>
          <a:p>
            <a:endParaRPr lang="en-US" dirty="0"/>
          </a:p>
          <a:p>
            <a:r>
              <a:rPr lang="en-US" dirty="0"/>
              <a:t>Understand how variables are stored on the Arduino.</a:t>
            </a:r>
          </a:p>
          <a:p>
            <a:endParaRPr lang="en-US" dirty="0"/>
          </a:p>
          <a:p>
            <a:r>
              <a:rPr lang="en-US" dirty="0"/>
              <a:t>Summarize the different types of variables that we use in Arduino programming.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7EDF1-3A1D-4CB9-99F5-C8C73D21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D2FB3-0986-4DAB-AC8F-BCE3E5A0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956E-26E8-4763-804C-2CF6F6C5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4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3463-86CB-45A9-BC59-8FE7E39C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AC72B-FE6F-4CDA-8D18-7D6C01D7E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043"/>
            <a:ext cx="10515600" cy="4351338"/>
          </a:xfrm>
        </p:spPr>
        <p:txBody>
          <a:bodyPr/>
          <a:lstStyle/>
          <a:p>
            <a:r>
              <a:rPr lang="en-US" dirty="0"/>
              <a:t>A variable is used to store information that can be referenced in computer programming. </a:t>
            </a:r>
          </a:p>
          <a:p>
            <a:r>
              <a:rPr lang="en-US" dirty="0"/>
              <a:t>Variables make computer programs easier to work with:</a:t>
            </a:r>
          </a:p>
          <a:p>
            <a:pPr lvl="1"/>
            <a:r>
              <a:rPr lang="en-US" dirty="0"/>
              <a:t>Instead of writing out long numbers or lines of text repeatedly, we can store them with an easy to remember name.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When we are running code in a loop, variables can be used to store readings from a sensor and update them continually.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Variables make our code easier to read.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B2F2-CFF9-4DD3-A7E3-C187362E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53FD8-6E2F-4212-99BF-8F27F46F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8B5E2-19BD-44A3-B260-D61162E2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3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7208CC-55D4-4661-A69B-9043130595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75" t="-7142"/>
          <a:stretch/>
        </p:blipFill>
        <p:spPr>
          <a:xfrm>
            <a:off x="2085298" y="4824495"/>
            <a:ext cx="3449405" cy="265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429782E-43B8-4337-A924-8F110277A3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196"/>
          <a:stretch/>
        </p:blipFill>
        <p:spPr>
          <a:xfrm>
            <a:off x="2085298" y="5602249"/>
            <a:ext cx="2517704" cy="8478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D9404A6-A17C-4F1D-8760-96803A3388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5298" y="3760808"/>
            <a:ext cx="2057687" cy="22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50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262B-ABA4-4C3D-B5CE-9B070178B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variables are stored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7AA3E-84F3-4534-A2CB-337D02C69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Arduino stores variables (and all other data) using special components called </a:t>
            </a:r>
            <a:r>
              <a:rPr lang="en-US" b="1" dirty="0"/>
              <a:t>transistors</a:t>
            </a:r>
            <a:r>
              <a:rPr lang="en-US" dirty="0"/>
              <a:t>. </a:t>
            </a:r>
          </a:p>
          <a:p>
            <a:r>
              <a:rPr lang="en-US" dirty="0"/>
              <a:t>Transistors act as electrical switches. They can either be ON (1) or OFF (0).</a:t>
            </a:r>
          </a:p>
          <a:p>
            <a:r>
              <a:rPr lang="en-US" dirty="0"/>
              <a:t>Variables are stored as a series of 1s and 0s. This is known as </a:t>
            </a:r>
            <a:r>
              <a:rPr lang="en-US" b="1" dirty="0"/>
              <a:t>binary.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4846C-D859-430D-AF99-3561C0422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16355" y="8343900"/>
            <a:ext cx="2743200" cy="365125"/>
          </a:xfrm>
        </p:spPr>
        <p:txBody>
          <a:bodyPr/>
          <a:lstStyle/>
          <a:p>
            <a:r>
              <a:rPr lang="en-US" dirty="0"/>
              <a:t>31/07/2021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C4451-1200-4EE3-ACE8-B42A98AF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5657D-5426-4386-BEDA-32D8816C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4</a:t>
            </a:fld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8A8845-15B4-4B8D-8199-361249CE3E0F}"/>
              </a:ext>
            </a:extLst>
          </p:cNvPr>
          <p:cNvGrpSpPr/>
          <p:nvPr/>
        </p:nvGrpSpPr>
        <p:grpSpPr>
          <a:xfrm>
            <a:off x="7281342" y="4178841"/>
            <a:ext cx="2073693" cy="2276363"/>
            <a:chOff x="5880170" y="4028876"/>
            <a:chExt cx="2073693" cy="227636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A4EE957-09EB-4E2E-9502-CBAB7829F9B0}"/>
                </a:ext>
              </a:extLst>
            </p:cNvPr>
            <p:cNvGrpSpPr/>
            <p:nvPr/>
          </p:nvGrpSpPr>
          <p:grpSpPr>
            <a:xfrm>
              <a:off x="5880170" y="4028876"/>
              <a:ext cx="1296892" cy="596652"/>
              <a:chOff x="5517836" y="3778704"/>
              <a:chExt cx="1296892" cy="596652"/>
            </a:xfrm>
          </p:grpSpPr>
          <p:pic>
            <p:nvPicPr>
              <p:cNvPr id="11" name="Picture 4" descr="2N3904 Through Hole NPN Bipolar Transistors 50 Pcs : Amazon.co.uk:  Business, Industry &amp;amp; Science">
                <a:extLst>
                  <a:ext uri="{FF2B5EF4-FFF2-40B4-BE49-F238E27FC236}">
                    <a16:creationId xmlns:a16="http://schemas.microsoft.com/office/drawing/2014/main" id="{2D09E357-D590-4C22-9C4C-C1C7401507F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836" y="3778704"/>
                <a:ext cx="578164" cy="5966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4" descr="2N3904 Through Hole NPN Bipolar Transistors 50 Pcs : Amazon.co.uk:  Business, Industry &amp;amp; Science">
                <a:extLst>
                  <a:ext uri="{FF2B5EF4-FFF2-40B4-BE49-F238E27FC236}">
                    <a16:creationId xmlns:a16="http://schemas.microsoft.com/office/drawing/2014/main" id="{25507665-1E28-41D9-9355-4F3B64331F2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36564" y="3778704"/>
                <a:ext cx="578164" cy="5966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1952583-B20A-486A-8474-AB2BE7DA2AD0}"/>
                </a:ext>
              </a:extLst>
            </p:cNvPr>
            <p:cNvSpPr txBox="1"/>
            <p:nvPr/>
          </p:nvSpPr>
          <p:spPr>
            <a:xfrm>
              <a:off x="6598898" y="486806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550A201-6827-48D0-BE3A-6BC69A643E52}"/>
                </a:ext>
              </a:extLst>
            </p:cNvPr>
            <p:cNvSpPr txBox="1"/>
            <p:nvPr/>
          </p:nvSpPr>
          <p:spPr>
            <a:xfrm>
              <a:off x="5945959" y="486806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F29526E-9DFF-4A31-A934-8347EDB3A9AE}"/>
                </a:ext>
              </a:extLst>
            </p:cNvPr>
            <p:cNvSpPr txBox="1"/>
            <p:nvPr/>
          </p:nvSpPr>
          <p:spPr>
            <a:xfrm>
              <a:off x="6598898" y="525308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7986415-6895-4130-A318-0963DD18FD31}"/>
                </a:ext>
              </a:extLst>
            </p:cNvPr>
            <p:cNvSpPr txBox="1"/>
            <p:nvPr/>
          </p:nvSpPr>
          <p:spPr>
            <a:xfrm>
              <a:off x="6598898" y="555864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0B86AA3-8B08-42A2-881A-8D1078564DE3}"/>
                </a:ext>
              </a:extLst>
            </p:cNvPr>
            <p:cNvSpPr txBox="1"/>
            <p:nvPr/>
          </p:nvSpPr>
          <p:spPr>
            <a:xfrm>
              <a:off x="5945959" y="555864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0122A2E-3D8D-48C6-9671-FA55AC5C7770}"/>
                </a:ext>
              </a:extLst>
            </p:cNvPr>
            <p:cNvSpPr txBox="1"/>
            <p:nvPr/>
          </p:nvSpPr>
          <p:spPr>
            <a:xfrm>
              <a:off x="6598898" y="5935907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136F9D6-52BF-4746-A731-6023D829C5E0}"/>
                </a:ext>
              </a:extLst>
            </p:cNvPr>
            <p:cNvSpPr txBox="1"/>
            <p:nvPr/>
          </p:nvSpPr>
          <p:spPr>
            <a:xfrm>
              <a:off x="5945959" y="5935907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A2F4A8C-2717-46ED-8AAB-18F37B19D901}"/>
                </a:ext>
              </a:extLst>
            </p:cNvPr>
            <p:cNvSpPr txBox="1"/>
            <p:nvPr/>
          </p:nvSpPr>
          <p:spPr>
            <a:xfrm>
              <a:off x="5945959" y="524875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513C0BC-4AAF-4BB8-BA0E-AE109B7DB1CF}"/>
                </a:ext>
              </a:extLst>
            </p:cNvPr>
            <p:cNvSpPr txBox="1"/>
            <p:nvPr/>
          </p:nvSpPr>
          <p:spPr>
            <a:xfrm>
              <a:off x="7653781" y="4879421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0</a:t>
              </a:r>
              <a:endParaRPr lang="en-GB" b="1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28AFC6A-BFD8-45AE-8B77-F332BBB09741}"/>
                </a:ext>
              </a:extLst>
            </p:cNvPr>
            <p:cNvSpPr txBox="1"/>
            <p:nvPr/>
          </p:nvSpPr>
          <p:spPr>
            <a:xfrm>
              <a:off x="7653781" y="525308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1</a:t>
              </a:r>
              <a:endParaRPr lang="en-GB" b="1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AFEB99-5565-465D-925C-29BF5A3C0856}"/>
                </a:ext>
              </a:extLst>
            </p:cNvPr>
            <p:cNvSpPr txBox="1"/>
            <p:nvPr/>
          </p:nvSpPr>
          <p:spPr>
            <a:xfrm>
              <a:off x="7645927" y="555864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2</a:t>
              </a:r>
              <a:endParaRPr lang="en-GB" b="1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D89FF73-55B9-4DEF-ABA9-BBCD36DDFE0F}"/>
                </a:ext>
              </a:extLst>
            </p:cNvPr>
            <p:cNvSpPr txBox="1"/>
            <p:nvPr/>
          </p:nvSpPr>
          <p:spPr>
            <a:xfrm>
              <a:off x="7645927" y="5935907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3</a:t>
              </a:r>
              <a:endParaRPr lang="en-GB" b="1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7B20CC1-A1B2-4C01-A2B4-E8C19C5ACF00}"/>
                </a:ext>
              </a:extLst>
            </p:cNvPr>
            <p:cNvSpPr txBox="1"/>
            <p:nvPr/>
          </p:nvSpPr>
          <p:spPr>
            <a:xfrm>
              <a:off x="7122412" y="4879421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=</a:t>
              </a:r>
              <a:endParaRPr lang="en-GB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64188B4-7DA4-4BB5-96E2-70EC0D6ED8EA}"/>
                </a:ext>
              </a:extLst>
            </p:cNvPr>
            <p:cNvSpPr txBox="1"/>
            <p:nvPr/>
          </p:nvSpPr>
          <p:spPr>
            <a:xfrm>
              <a:off x="7111272" y="5253084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=</a:t>
              </a:r>
              <a:endParaRPr lang="en-GB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88721AD-BAA3-4BC2-B88A-0F2A21C02554}"/>
                </a:ext>
              </a:extLst>
            </p:cNvPr>
            <p:cNvSpPr txBox="1"/>
            <p:nvPr/>
          </p:nvSpPr>
          <p:spPr>
            <a:xfrm>
              <a:off x="7115842" y="5558648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=</a:t>
              </a:r>
              <a:endParaRPr lang="en-GB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FCE4627-A372-47C5-9573-67216D471B46}"/>
                </a:ext>
              </a:extLst>
            </p:cNvPr>
            <p:cNvSpPr txBox="1"/>
            <p:nvPr/>
          </p:nvSpPr>
          <p:spPr>
            <a:xfrm>
              <a:off x="7122412" y="5922502"/>
              <a:ext cx="3145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=</a:t>
              </a:r>
              <a:endParaRPr lang="en-GB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50D81D9-9F63-4925-89FE-70E121F614DA}"/>
              </a:ext>
            </a:extLst>
          </p:cNvPr>
          <p:cNvSpPr txBox="1"/>
          <p:nvPr/>
        </p:nvSpPr>
        <p:spPr>
          <a:xfrm>
            <a:off x="9197140" y="4116784"/>
            <a:ext cx="3096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two transistors we can make 4 numbers.</a:t>
            </a:r>
            <a:endParaRPr lang="en-GB" dirty="0"/>
          </a:p>
        </p:txBody>
      </p:sp>
      <p:pic>
        <p:nvPicPr>
          <p:cNvPr id="2050" name="Picture 2" descr="Inside a microchip: interestingasfuck">
            <a:extLst>
              <a:ext uri="{FF2B5EF4-FFF2-40B4-BE49-F238E27FC236}">
                <a16:creationId xmlns:a16="http://schemas.microsoft.com/office/drawing/2014/main" id="{7248A66E-267D-4845-8A39-D4CD1E120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5" y="4095135"/>
            <a:ext cx="3258369" cy="244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409356C-F651-41F4-801D-85C2C0DA280D}"/>
              </a:ext>
            </a:extLst>
          </p:cNvPr>
          <p:cNvSpPr txBox="1"/>
          <p:nvPr/>
        </p:nvSpPr>
        <p:spPr>
          <a:xfrm>
            <a:off x="3784038" y="4241980"/>
            <a:ext cx="3096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microchip in your Arduino contains ~ 100,000 transistors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136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5C620-7C06-4F92-93D4-D7EDFC32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variables are stored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FBFBC-C3D1-4993-BCD1-9612A04A8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computer science </a:t>
            </a:r>
            <a:r>
              <a:rPr lang="en-US" b="1" dirty="0"/>
              <a:t>bits</a:t>
            </a:r>
            <a:r>
              <a:rPr lang="en-US" dirty="0"/>
              <a:t> and </a:t>
            </a:r>
            <a:r>
              <a:rPr lang="en-US" b="1" dirty="0"/>
              <a:t>bytes</a:t>
            </a:r>
            <a:r>
              <a:rPr lang="en-US" dirty="0"/>
              <a:t> are used to refer to the number of 1s and 0s used to store data. </a:t>
            </a:r>
          </a:p>
          <a:p>
            <a:r>
              <a:rPr lang="en-US" dirty="0"/>
              <a:t>A </a:t>
            </a:r>
            <a:r>
              <a:rPr lang="en-US" b="1" dirty="0"/>
              <a:t>bit</a:t>
            </a:r>
            <a:r>
              <a:rPr lang="en-US" dirty="0"/>
              <a:t> stores just 1 or 0. It is the smallest unit of storage (e.g., 1 transistor). </a:t>
            </a:r>
          </a:p>
          <a:p>
            <a:r>
              <a:rPr lang="en-US" dirty="0"/>
              <a:t>A </a:t>
            </a:r>
            <a:r>
              <a:rPr lang="en-US" b="1" dirty="0"/>
              <a:t>byte</a:t>
            </a:r>
            <a:r>
              <a:rPr lang="en-US" dirty="0"/>
              <a:t> is a collection of 8 bits.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many values can we represent with a byte? </a:t>
            </a:r>
          </a:p>
          <a:p>
            <a:pPr marL="0" indent="0">
              <a:buNone/>
            </a:pPr>
            <a:r>
              <a:rPr lang="en-US" b="1" dirty="0"/>
              <a:t>2</a:t>
            </a:r>
            <a:r>
              <a:rPr lang="en-US" b="1" baseline="30000" dirty="0"/>
              <a:t>8 </a:t>
            </a:r>
            <a:r>
              <a:rPr lang="en-US" b="1" dirty="0"/>
              <a:t> = 256 values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(00000000) = 0 </a:t>
            </a:r>
          </a:p>
          <a:p>
            <a:pPr marL="0" indent="0">
              <a:buNone/>
            </a:pPr>
            <a:r>
              <a:rPr lang="en-US" dirty="0"/>
              <a:t>(11111111) = 255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5A91F-EA8D-448A-BA48-5419CA63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99A1E-A8DD-40D3-BB9B-C7077AB48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C2059-708F-40D5-A352-661E7250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75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B3D3E-854C-477D-81B4-9AFBEF99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types in Arduino - Numbers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01D39-10E7-4CB0-A41A-BA45313A2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Byte </a:t>
            </a:r>
            <a:r>
              <a:rPr lang="en-US" dirty="0"/>
              <a:t>– an 8-bit whole number. Used to store unsigned values between 	   0 and 255.</a:t>
            </a:r>
          </a:p>
          <a:p>
            <a:r>
              <a:rPr lang="en-US" b="1" dirty="0"/>
              <a:t>Int – </a:t>
            </a:r>
            <a:r>
              <a:rPr lang="en-US" dirty="0"/>
              <a:t>a 16-bit whole number</a:t>
            </a:r>
            <a:r>
              <a:rPr lang="en-US" b="1" dirty="0"/>
              <a:t>. </a:t>
            </a:r>
            <a:r>
              <a:rPr lang="en-US" dirty="0"/>
              <a:t>Used to store signed values between  		  -32,768 and 32,767. (2</a:t>
            </a:r>
            <a:r>
              <a:rPr lang="en-US" baseline="30000" dirty="0"/>
              <a:t>16</a:t>
            </a:r>
            <a:r>
              <a:rPr lang="en-US" dirty="0"/>
              <a:t> = 65536). </a:t>
            </a:r>
          </a:p>
          <a:p>
            <a:r>
              <a:rPr lang="en-US" b="1" dirty="0"/>
              <a:t>Long – </a:t>
            </a:r>
            <a:r>
              <a:rPr lang="en-US" dirty="0"/>
              <a:t>a 32-bit whole number. Used to stored signed values between 	     -2147,483,648 and 2,147,483,647 . </a:t>
            </a:r>
          </a:p>
          <a:p>
            <a:r>
              <a:rPr lang="en-US" b="1" dirty="0"/>
              <a:t>Unsigned Long </a:t>
            </a:r>
            <a:r>
              <a:rPr lang="en-US" dirty="0"/>
              <a:t>a 32-bit whole number. Used to stored unsigned values between 0 and 4,294,967,295 (2</a:t>
            </a:r>
            <a:r>
              <a:rPr lang="en-US" baseline="30000" dirty="0"/>
              <a:t>32 </a:t>
            </a:r>
            <a:r>
              <a:rPr lang="en-US" dirty="0"/>
              <a:t>= 4,294,967,296). </a:t>
            </a:r>
          </a:p>
          <a:p>
            <a:r>
              <a:rPr lang="en-US" b="1" dirty="0"/>
              <a:t>Float </a:t>
            </a:r>
            <a:r>
              <a:rPr lang="en-US" dirty="0"/>
              <a:t>a 32-bit number that has a decimal point. They have 6-7 digits of precision. Used to store decimal numbers (e.g. 2.9, 123.193 …). Slow!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D6754-629A-4B56-B2CB-4B273F9C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954F2-C3CE-440C-B8A0-AF174A527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87839-70A1-4407-AB6A-841B27E3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59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8A9BA-71B8-4844-8FE4-4C9B07BB9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94158" cy="1281113"/>
          </a:xfrm>
        </p:spPr>
        <p:txBody>
          <a:bodyPr/>
          <a:lstStyle/>
          <a:p>
            <a:r>
              <a:rPr lang="en-US" dirty="0"/>
              <a:t>Variable types in Arduino – Letters and Arrays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0C750-F34F-44CE-9BBE-71A176018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295409" cy="4351338"/>
          </a:xfrm>
        </p:spPr>
        <p:txBody>
          <a:bodyPr/>
          <a:lstStyle/>
          <a:p>
            <a:r>
              <a:rPr lang="en-US" b="1" dirty="0"/>
              <a:t>Char </a:t>
            </a:r>
            <a:r>
              <a:rPr lang="en-US" dirty="0"/>
              <a:t>– an 8-bit value used to store letters or symbols. Numbers between 0 and 255 are converted to text based on the ASCII chart.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Array –</a:t>
            </a:r>
            <a:r>
              <a:rPr lang="en-US" dirty="0"/>
              <a:t> used to store a series of variables! Stored variables can be indexed  by their position in the array.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A3E08-1A71-4146-B78A-8A95FC5E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DF627-9D45-45F8-8A88-6E64C96AB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E5B2C-802E-4AF6-B840-071E638E5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7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4CF1C8-4044-485F-80A8-D9B849CDB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2391" y="3254995"/>
            <a:ext cx="3924848" cy="485843"/>
          </a:xfrm>
          <a:prstGeom prst="rect">
            <a:avLst/>
          </a:prstGeom>
        </p:spPr>
      </p:pic>
      <p:pic>
        <p:nvPicPr>
          <p:cNvPr id="4098" name="Picture 2" descr="ASCII Chart – CommFront">
            <a:extLst>
              <a:ext uri="{FF2B5EF4-FFF2-40B4-BE49-F238E27FC236}">
                <a16:creationId xmlns:a16="http://schemas.microsoft.com/office/drawing/2014/main" id="{EE8AA6CA-E940-4395-A7C8-C94EA4BF3C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12"/>
          <a:stretch/>
        </p:blipFill>
        <p:spPr bwMode="auto">
          <a:xfrm>
            <a:off x="9670639" y="1911670"/>
            <a:ext cx="1227161" cy="303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C53532-34F5-4061-8484-346E0E30A0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9400" y="5170208"/>
            <a:ext cx="6945891" cy="61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1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C7EFD-9FF9-4538-8C3D-9B261879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answer these questions?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F7867-0242-47DA-9526-605721494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a variable?</a:t>
            </a:r>
          </a:p>
          <a:p>
            <a:endParaRPr lang="en-US" dirty="0"/>
          </a:p>
          <a:p>
            <a:r>
              <a:rPr lang="en-US" dirty="0"/>
              <a:t>Why do we use variables in code?</a:t>
            </a:r>
          </a:p>
          <a:p>
            <a:endParaRPr lang="en-US" dirty="0"/>
          </a:p>
          <a:p>
            <a:r>
              <a:rPr lang="en-US" dirty="0"/>
              <a:t>How are variables stored on the Arduino?</a:t>
            </a:r>
          </a:p>
          <a:p>
            <a:endParaRPr lang="en-US" dirty="0"/>
          </a:p>
          <a:p>
            <a:r>
              <a:rPr lang="en-GB" dirty="0"/>
              <a:t>How many bits are in an </a:t>
            </a:r>
            <a:r>
              <a:rPr lang="en-GB" b="1" dirty="0"/>
              <a:t>int </a:t>
            </a:r>
            <a:r>
              <a:rPr lang="en-GB" dirty="0"/>
              <a:t>variable?</a:t>
            </a:r>
          </a:p>
          <a:p>
            <a:endParaRPr lang="en-GB" dirty="0"/>
          </a:p>
          <a:p>
            <a:r>
              <a:rPr lang="en-GB" dirty="0"/>
              <a:t>What values are stored by an </a:t>
            </a:r>
            <a:r>
              <a:rPr lang="en-GB" b="1" dirty="0"/>
              <a:t>unsigned int </a:t>
            </a:r>
            <a:r>
              <a:rPr lang="en-GB" dirty="0"/>
              <a:t>variable?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5906D-2F3F-4C11-8DCA-BD68288BE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31/07/2021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0887E-50F1-4BED-808C-7F744C265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25F7-787B-43F0-9899-038DED76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53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_presentation.potx" id="{E4ED5116-5AF3-433F-AD4D-B494546B684A}" vid="{3714F1AD-0EAB-4AB0-AF35-E166D71B7F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700</Words>
  <Application>Microsoft Office PowerPoint</Application>
  <PresentationFormat>Widescreen</PresentationFormat>
  <Paragraphs>104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Variables and data types</vt:lpstr>
      <vt:lpstr>Learning objectives</vt:lpstr>
      <vt:lpstr>Variables</vt:lpstr>
      <vt:lpstr>How variables are stored</vt:lpstr>
      <vt:lpstr>How variables are stored</vt:lpstr>
      <vt:lpstr>Variable types in Arduino - Numbers</vt:lpstr>
      <vt:lpstr>Variable types in Arduino – Letters and Arrays</vt:lpstr>
      <vt:lpstr>Can you answer these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KITSON Ezra</dc:creator>
  <cp:lastModifiedBy>KITSON Ezra</cp:lastModifiedBy>
  <cp:revision>38</cp:revision>
  <dcterms:created xsi:type="dcterms:W3CDTF">2021-07-30T10:58:55Z</dcterms:created>
  <dcterms:modified xsi:type="dcterms:W3CDTF">2021-07-31T09:52:58Z</dcterms:modified>
</cp:coreProperties>
</file>